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9" r:id="rId4"/>
    <p:sldId id="270" r:id="rId5"/>
    <p:sldId id="271" r:id="rId6"/>
    <p:sldId id="266" r:id="rId7"/>
    <p:sldId id="279" r:id="rId8"/>
    <p:sldId id="278" r:id="rId9"/>
    <p:sldId id="280" r:id="rId10"/>
    <p:sldId id="281" r:id="rId11"/>
    <p:sldId id="274" r:id="rId12"/>
    <p:sldId id="265" r:id="rId13"/>
    <p:sldId id="264" r:id="rId14"/>
    <p:sldId id="276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14" autoAdjust="0"/>
    <p:restoredTop sz="94660"/>
  </p:normalViewPr>
  <p:slideViewPr>
    <p:cSldViewPr>
      <p:cViewPr>
        <p:scale>
          <a:sx n="100" d="100"/>
          <a:sy n="100" d="100"/>
        </p:scale>
        <p:origin x="-33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28802"/>
            <a:ext cx="7772400" cy="3948470"/>
          </a:xfrm>
        </p:spPr>
        <p:txBody>
          <a:bodyPr>
            <a:normAutofit fontScale="90000"/>
          </a:bodyPr>
          <a:lstStyle/>
          <a:p>
            <a:r>
              <a:rPr lang="sah-RU" b="1" dirty="0"/>
              <a:t>Магистерская программа </a:t>
            </a:r>
            <a:br>
              <a:rPr lang="sah-RU" b="1" dirty="0"/>
            </a:br>
            <a:r>
              <a:rPr lang="sah-RU" b="1" dirty="0"/>
              <a:t>39.04.02 Социальная работа, </a:t>
            </a:r>
            <a:r>
              <a:rPr lang="ru-RU" dirty="0"/>
              <a:t/>
            </a:r>
            <a:br>
              <a:rPr lang="ru-RU" dirty="0"/>
            </a:br>
            <a:r>
              <a:rPr lang="sah-RU" b="1" dirty="0"/>
              <a:t>профиль “</a:t>
            </a:r>
            <a:r>
              <a:rPr lang="sah-RU" b="1" dirty="0" smtClean="0"/>
              <a:t>Социально- психологические основы здоровья и активного долголетия”</a:t>
            </a:r>
            <a:r>
              <a:rPr lang="sah-RU" b="1" dirty="0" smtClean="0"/>
              <a:t/>
            </a:r>
            <a:br>
              <a:rPr lang="sah-RU" b="1" dirty="0" smtClean="0"/>
            </a:br>
            <a:r>
              <a:rPr lang="sah-RU" b="1" dirty="0" smtClean="0"/>
              <a:t>(годы реализации: </a:t>
            </a:r>
            <a:r>
              <a:rPr lang="sah-RU" b="1" dirty="0" smtClean="0"/>
              <a:t>2022-2023 </a:t>
            </a:r>
            <a:r>
              <a:rPr lang="sah-RU" b="1" dirty="0" smtClean="0"/>
              <a:t>гг.)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04664"/>
            <a:ext cx="7704856" cy="1440160"/>
          </a:xfrm>
        </p:spPr>
        <p:txBody>
          <a:bodyPr>
            <a:normAutofit fontScale="47500" lnSpcReduction="20000"/>
          </a:bodyPr>
          <a:lstStyle/>
          <a:p>
            <a:r>
              <a:rPr lang="sah-RU" sz="6000" dirty="0" smtClean="0">
                <a:solidFill>
                  <a:schemeClr val="tx1"/>
                </a:solidFill>
              </a:rPr>
              <a:t>ФГАОУ ВО “Северо-восточный федеральный университет имени М.К. Аммосова”</a:t>
            </a:r>
          </a:p>
          <a:p>
            <a:r>
              <a:rPr lang="sah-RU" sz="6000" dirty="0" smtClean="0">
                <a:solidFill>
                  <a:schemeClr val="tx1"/>
                </a:solidFill>
              </a:rPr>
              <a:t>Институт психологии</a:t>
            </a:r>
          </a:p>
          <a:p>
            <a:endParaRPr lang="sah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477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Профессионально важные качества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доброжелательность, порядочность, бескорыстность, честность, развитое чувство интуиции, наблюдательность и трудолюбие, эмоционально-волевая устойчивость, аналитический склад ума, умение работать с большим объемом информации.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Качества, препятствующие эффективности профессиональной деятельности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невнимательность</a:t>
            </a:r>
            <a:r>
              <a:rPr lang="ru-RU" dirty="0" smtClean="0"/>
              <a:t>; </a:t>
            </a:r>
          </a:p>
          <a:p>
            <a:r>
              <a:rPr lang="ru-RU" dirty="0" smtClean="0"/>
              <a:t>неорганизованность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неспособность </a:t>
            </a:r>
            <a:r>
              <a:rPr lang="ru-RU" dirty="0" smtClean="0"/>
              <a:t>сопоставлять и анализировать факты;</a:t>
            </a:r>
          </a:p>
          <a:p>
            <a:r>
              <a:rPr lang="ru-RU" dirty="0" smtClean="0"/>
              <a:t>отсутствие </a:t>
            </a:r>
            <a:r>
              <a:rPr lang="ru-RU" dirty="0" smtClean="0"/>
              <a:t>склонности к работе с документами.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Перспективы </a:t>
            </a:r>
            <a:r>
              <a:rPr lang="ru-RU" sz="2700" b="1" dirty="0" smtClean="0"/>
              <a:t>и преимущества</a:t>
            </a:r>
            <a:r>
              <a:rPr lang="ru-RU" sz="2700" dirty="0" smtClean="0"/>
              <a:t> профессии на современном рынке труда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Социальная работа – </a:t>
            </a:r>
            <a:r>
              <a:rPr lang="ru-RU" dirty="0" smtClean="0"/>
              <a:t>это современная</a:t>
            </a:r>
            <a:r>
              <a:rPr lang="ru-RU" dirty="0" smtClean="0"/>
              <a:t>, чрезвычайно востребованная в обществе область деятельности. </a:t>
            </a:r>
            <a:endParaRPr lang="ru-RU" dirty="0" smtClean="0"/>
          </a:p>
          <a:p>
            <a:r>
              <a:rPr lang="ru-RU" dirty="0" smtClean="0"/>
              <a:t>Специалист </a:t>
            </a:r>
            <a:r>
              <a:rPr lang="ru-RU" dirty="0" smtClean="0"/>
              <a:t>в области социальной работы участвует в организационно-управленческой и административной работе социальных служб, организаций и учреждений, а </a:t>
            </a:r>
            <a:r>
              <a:rPr lang="ru-RU" dirty="0" smtClean="0"/>
              <a:t>также содействует </a:t>
            </a:r>
            <a:r>
              <a:rPr lang="ru-RU" dirty="0" smtClean="0"/>
              <a:t>интеграции деятельности различных государственных и общественных организаций по оказанию необходимой социальной защиты и помощи населению.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ah-RU" dirty="0" smtClean="0"/>
              <a:t>Перечень вступительных испытаний: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ru-RU" dirty="0" smtClean="0"/>
              <a:t>	Абитуриенты </a:t>
            </a:r>
            <a:r>
              <a:rPr lang="ru-RU" dirty="0" smtClean="0"/>
              <a:t>выполняют 2 вида вступительных испытаний:</a:t>
            </a:r>
          </a:p>
          <a:p>
            <a:pPr lvl="1"/>
            <a:r>
              <a:rPr lang="ru-RU" dirty="0" smtClean="0"/>
              <a:t>	Мотивационная </a:t>
            </a:r>
            <a:r>
              <a:rPr lang="ru-RU" dirty="0" smtClean="0"/>
              <a:t>анкета</a:t>
            </a:r>
          </a:p>
          <a:p>
            <a:pPr lvl="1"/>
            <a:r>
              <a:rPr lang="ru-RU" dirty="0" smtClean="0"/>
              <a:t>	Собеседование </a:t>
            </a:r>
            <a:r>
              <a:rPr lang="ru-RU" dirty="0" smtClean="0"/>
              <a:t>по профилю выбранной программы</a:t>
            </a:r>
          </a:p>
          <a:p>
            <a:pPr lvl="1">
              <a:buNone/>
            </a:pPr>
            <a:r>
              <a:rPr lang="ru-RU" i="1" dirty="0" smtClean="0"/>
              <a:t> 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8651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398597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04985" y="0"/>
            <a:ext cx="5239015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6369072"/>
          </a:xfrm>
        </p:spPr>
        <p:txBody>
          <a:bodyPr>
            <a:normAutofit/>
          </a:bodyPr>
          <a:lstStyle/>
          <a:p>
            <a:r>
              <a:rPr lang="ru-RU" dirty="0" smtClean="0"/>
              <a:t>Поступайте в магистратуру Института психологии</a:t>
            </a:r>
            <a:br>
              <a:rPr lang="ru-RU" dirty="0" smtClean="0"/>
            </a:br>
            <a:r>
              <a:rPr lang="ru-RU" dirty="0" smtClean="0"/>
              <a:t>по направлению: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39.04.02 Социальная работа.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Социально-психологические основы здоровья и активного долголетия</a:t>
            </a:r>
            <a:br>
              <a:rPr lang="ru-RU" b="1" dirty="0" smtClean="0"/>
            </a:br>
            <a:r>
              <a:rPr lang="ru-RU" b="1" dirty="0" smtClean="0"/>
              <a:t>!!!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428604"/>
          <a:ext cx="8358246" cy="6072234"/>
        </p:xfrm>
        <a:graphic>
          <a:graphicData uri="http://schemas.openxmlformats.org/drawingml/2006/table">
            <a:tbl>
              <a:tblPr/>
              <a:tblGrid>
                <a:gridCol w="8358246"/>
              </a:tblGrid>
              <a:tr h="3373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ИНСТИТУТ ПСИХОЛОГИИ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3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Кафедра / «ОФИС ОБРАЗОВАТЕЛЬНЫХ ПРОГРАММ»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6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39.04.02 Социальная работа (Социально-психологические основы здоровья и активного долголетия)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3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Профессиональный стандарт: ФГОС 3++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3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Вступительные испытания: Собеседование - </a:t>
                      </a:r>
                      <a:r>
                        <a:rPr lang="ru-RU" sz="2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60б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3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Уровень подготовки: магистратура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347"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Форма обучения: очная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692"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Проходной балл: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- 60б. Бюджетное место (общий конкурс)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347"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бюджетных мест: 8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347"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платных мест: 2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93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Стоимость обучения: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очная форма: 283500 тысяч рублей в год, 141000 тысяч рублей в год (по сниженной стоимости) для граждан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РФ.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692">
                <a:tc>
                  <a:txBody>
                    <a:bodyPr/>
                    <a:lstStyle/>
                    <a:p>
                      <a:pPr indent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Срок обучения: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15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очная форма обучения: 2 года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Область профессиональной деятельности выпускников, освоивших программу магистратуры, предполагает осуществление деятельности: </a:t>
            </a:r>
          </a:p>
          <a:p>
            <a:endParaRPr lang="ru-RU" b="1" dirty="0" smtClean="0"/>
          </a:p>
          <a:p>
            <a:r>
              <a:rPr lang="en-US" b="1" dirty="0" err="1" smtClean="0"/>
              <a:t>Основной</a:t>
            </a:r>
            <a:r>
              <a:rPr lang="en-US" b="1" dirty="0" smtClean="0"/>
              <a:t>(</a:t>
            </a:r>
            <a:r>
              <a:rPr lang="en-US" b="1" dirty="0" err="1" smtClean="0"/>
              <a:t>ые</a:t>
            </a:r>
            <a:r>
              <a:rPr lang="en-US" b="1" dirty="0" smtClean="0"/>
              <a:t>): </a:t>
            </a:r>
            <a:endParaRPr lang="ru-RU" dirty="0" smtClean="0"/>
          </a:p>
          <a:p>
            <a:r>
              <a:rPr lang="en-US" dirty="0" smtClean="0"/>
              <a:t>03.003</a:t>
            </a:r>
            <a:r>
              <a:rPr lang="en-US" b="1" dirty="0" smtClean="0"/>
              <a:t> </a:t>
            </a:r>
            <a:r>
              <a:rPr lang="en-US" dirty="0" err="1" smtClean="0"/>
              <a:t>Управление</a:t>
            </a:r>
            <a:r>
              <a:rPr lang="en-US" dirty="0" smtClean="0"/>
              <a:t> </a:t>
            </a:r>
            <a:r>
              <a:rPr lang="en-US" dirty="0" err="1" smtClean="0"/>
              <a:t>организацией</a:t>
            </a:r>
            <a:r>
              <a:rPr lang="en-US" dirty="0" smtClean="0"/>
              <a:t> </a:t>
            </a:r>
            <a:r>
              <a:rPr lang="en-US" dirty="0" err="1" smtClean="0"/>
              <a:t>социального</a:t>
            </a:r>
            <a:r>
              <a:rPr lang="en-US" dirty="0" smtClean="0"/>
              <a:t> </a:t>
            </a:r>
            <a:r>
              <a:rPr lang="en-US" dirty="0" err="1" smtClean="0"/>
              <a:t>обслуживания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 03.008 </a:t>
            </a:r>
            <a:r>
              <a:rPr lang="en-US" dirty="0" err="1" smtClean="0"/>
              <a:t>Предоставление</a:t>
            </a:r>
            <a:r>
              <a:rPr lang="en-US" dirty="0" smtClean="0"/>
              <a:t> </a:t>
            </a:r>
            <a:r>
              <a:rPr lang="en-US" dirty="0" err="1" smtClean="0"/>
              <a:t>психологических</a:t>
            </a:r>
            <a:r>
              <a:rPr lang="en-US" dirty="0" smtClean="0"/>
              <a:t> </a:t>
            </a:r>
            <a:r>
              <a:rPr lang="en-US" dirty="0" err="1" smtClean="0"/>
              <a:t>услуг</a:t>
            </a:r>
            <a:r>
              <a:rPr lang="en-US" dirty="0" smtClean="0"/>
              <a:t> в </a:t>
            </a:r>
            <a:r>
              <a:rPr lang="en-US" dirty="0" err="1" smtClean="0"/>
              <a:t>социальной</a:t>
            </a:r>
            <a:r>
              <a:rPr lang="en-US" dirty="0" smtClean="0"/>
              <a:t> </a:t>
            </a:r>
            <a:r>
              <a:rPr lang="en-US" dirty="0" err="1" smtClean="0"/>
              <a:t>сфере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b="1" dirty="0" smtClean="0"/>
          </a:p>
          <a:p>
            <a:r>
              <a:rPr lang="en-US" b="1" dirty="0" err="1" smtClean="0"/>
              <a:t>Дополнительный</a:t>
            </a:r>
            <a:r>
              <a:rPr lang="en-US" b="1" dirty="0" smtClean="0"/>
              <a:t>(</a:t>
            </a:r>
            <a:r>
              <a:rPr lang="en-US" b="1" dirty="0" err="1" smtClean="0"/>
              <a:t>ые</a:t>
            </a:r>
            <a:r>
              <a:rPr lang="en-US" b="1" dirty="0" smtClean="0"/>
              <a:t>): </a:t>
            </a:r>
            <a:endParaRPr lang="ru-RU" dirty="0" smtClean="0"/>
          </a:p>
          <a:p>
            <a:r>
              <a:rPr lang="ru-RU" dirty="0" smtClean="0"/>
              <a:t>03.007 </a:t>
            </a:r>
            <a:r>
              <a:rPr lang="en-US" dirty="0" err="1" smtClean="0"/>
              <a:t>Социальная</a:t>
            </a:r>
            <a:r>
              <a:rPr lang="en-US" dirty="0" smtClean="0"/>
              <a:t> </a:t>
            </a:r>
            <a:r>
              <a:rPr lang="en-US" dirty="0" err="1" smtClean="0"/>
              <a:t>реабилитация</a:t>
            </a:r>
            <a:r>
              <a:rPr lang="en-US" dirty="0" smtClean="0"/>
              <a:t> и </a:t>
            </a:r>
            <a:r>
              <a:rPr lang="en-US" dirty="0" err="1" smtClean="0"/>
              <a:t>абилитация</a:t>
            </a:r>
            <a:r>
              <a:rPr lang="en-US" dirty="0" smtClean="0"/>
              <a:t> </a:t>
            </a:r>
            <a:r>
              <a:rPr lang="en-US" dirty="0" err="1" smtClean="0"/>
              <a:t>детей</a:t>
            </a:r>
            <a:r>
              <a:rPr lang="en-US" dirty="0" smtClean="0"/>
              <a:t> и </a:t>
            </a:r>
            <a:r>
              <a:rPr lang="en-US" dirty="0" err="1" smtClean="0"/>
              <a:t>взрослых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03.015 Предоставление государственных услуг в области занятости населения</a:t>
            </a:r>
          </a:p>
          <a:p>
            <a:endParaRPr lang="ru-RU" b="1" dirty="0" smtClean="0"/>
          </a:p>
          <a:p>
            <a:r>
              <a:rPr lang="ru-RU" b="1" dirty="0" smtClean="0"/>
              <a:t>Объектом </a:t>
            </a:r>
            <a:r>
              <a:rPr lang="ru-RU" b="1" dirty="0" smtClean="0"/>
              <a:t>профессиональной деятельности</a:t>
            </a:r>
            <a:r>
              <a:rPr lang="ru-RU" dirty="0" smtClean="0"/>
              <a:t> выпускников программ магистратуры являются: </a:t>
            </a:r>
          </a:p>
          <a:p>
            <a:r>
              <a:rPr lang="ru-RU" dirty="0" smtClean="0"/>
              <a:t>мониторинг социального и психологического здоровья населения, обучение взрослых новым специальностям, </a:t>
            </a:r>
            <a:r>
              <a:rPr lang="ru-RU" dirty="0" err="1" smtClean="0"/>
              <a:t>профоориентационная</a:t>
            </a:r>
            <a:r>
              <a:rPr lang="ru-RU" dirty="0" smtClean="0"/>
              <a:t> работа с населением, </a:t>
            </a:r>
            <a:r>
              <a:rPr lang="ru-RU" dirty="0" err="1" smtClean="0"/>
              <a:t>здоровьесберегающие</a:t>
            </a:r>
            <a:r>
              <a:rPr lang="ru-RU" dirty="0" smtClean="0"/>
              <a:t> технологии, отношение к здоровью, здоровый образ жизни.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ru-RU" dirty="0" smtClean="0"/>
              <a:t>Виды профессиональной деятельности выпускников, на которые направлена программа:</a:t>
            </a:r>
          </a:p>
          <a:p>
            <a:pPr>
              <a:buNone/>
            </a:pPr>
            <a:r>
              <a:rPr lang="ru-RU" dirty="0" smtClean="0"/>
              <a:t>- научно-исследовательская;</a:t>
            </a:r>
          </a:p>
          <a:p>
            <a:pPr>
              <a:buNone/>
            </a:pPr>
            <a:r>
              <a:rPr lang="ru-RU" dirty="0" smtClean="0"/>
              <a:t>- организационно-управленческая;</a:t>
            </a:r>
          </a:p>
          <a:p>
            <a:pPr>
              <a:buNone/>
            </a:pPr>
            <a:r>
              <a:rPr lang="ru-RU" dirty="0" smtClean="0"/>
              <a:t>- социально-технологическая.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Область применения профессиональных </a:t>
            </a:r>
            <a:r>
              <a:rPr lang="ru-RU" b="1" dirty="0" smtClean="0"/>
              <a:t>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Выпускники программы могут работать в подведомственных учреждениях Министерства труда и социального развития </a:t>
            </a:r>
            <a:r>
              <a:rPr lang="ru-RU" dirty="0" err="1" smtClean="0"/>
              <a:t>РС</a:t>
            </a:r>
            <a:r>
              <a:rPr lang="ru-RU" dirty="0" smtClean="0"/>
              <a:t>(Я), Министерства по делам молодежи и социальным </a:t>
            </a:r>
            <a:r>
              <a:rPr lang="ru-RU" dirty="0" err="1" smtClean="0"/>
              <a:t>коммуниккациям</a:t>
            </a:r>
            <a:r>
              <a:rPr lang="ru-RU" dirty="0" smtClean="0"/>
              <a:t> </a:t>
            </a:r>
            <a:r>
              <a:rPr lang="ru-RU" dirty="0" err="1" smtClean="0"/>
              <a:t>РС</a:t>
            </a:r>
            <a:r>
              <a:rPr lang="ru-RU" dirty="0" smtClean="0"/>
              <a:t>(Я), Министерства </a:t>
            </a:r>
            <a:r>
              <a:rPr lang="ru-RU" dirty="0" err="1" smtClean="0"/>
              <a:t>здравооохранения</a:t>
            </a:r>
            <a:r>
              <a:rPr lang="ru-RU" dirty="0" smtClean="0"/>
              <a:t> </a:t>
            </a:r>
            <a:r>
              <a:rPr lang="ru-RU" dirty="0" err="1" smtClean="0"/>
              <a:t>РС</a:t>
            </a:r>
            <a:r>
              <a:rPr lang="ru-RU" dirty="0" smtClean="0"/>
              <a:t>(Я), Министерства образования и науки </a:t>
            </a:r>
            <a:r>
              <a:rPr lang="ru-RU" dirty="0" err="1" smtClean="0"/>
              <a:t>РС</a:t>
            </a:r>
            <a:r>
              <a:rPr lang="ru-RU" dirty="0" smtClean="0"/>
              <a:t>(Я) на следующих должностях: </a:t>
            </a:r>
          </a:p>
          <a:p>
            <a:r>
              <a:rPr lang="en-US" dirty="0" err="1" smtClean="0"/>
              <a:t>Заведующий</a:t>
            </a:r>
            <a:r>
              <a:rPr lang="en-US" dirty="0" smtClean="0"/>
              <a:t> </a:t>
            </a:r>
            <a:r>
              <a:rPr lang="en-US" dirty="0" err="1" smtClean="0"/>
              <a:t>филиалом</a:t>
            </a:r>
            <a:endParaRPr lang="ru-RU" dirty="0" smtClean="0"/>
          </a:p>
          <a:p>
            <a:r>
              <a:rPr lang="en-US" dirty="0" err="1" smtClean="0"/>
              <a:t>Заместитель</a:t>
            </a:r>
            <a:r>
              <a:rPr lang="en-US" dirty="0" smtClean="0"/>
              <a:t> </a:t>
            </a:r>
            <a:r>
              <a:rPr lang="en-US" dirty="0" err="1" smtClean="0"/>
              <a:t>руководителя</a:t>
            </a:r>
            <a:r>
              <a:rPr lang="en-US" dirty="0" smtClean="0"/>
              <a:t> (</a:t>
            </a:r>
            <a:r>
              <a:rPr lang="en-US" dirty="0" err="1" smtClean="0"/>
              <a:t>директора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en-US" dirty="0" err="1" smtClean="0"/>
              <a:t>Специалист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социальной</a:t>
            </a:r>
            <a:r>
              <a:rPr lang="en-US" dirty="0" smtClean="0"/>
              <a:t> </a:t>
            </a:r>
            <a:r>
              <a:rPr lang="en-US" dirty="0" err="1" smtClean="0"/>
              <a:t>реабилитации</a:t>
            </a:r>
            <a:endParaRPr lang="ru-RU" dirty="0" smtClean="0"/>
          </a:p>
          <a:p>
            <a:r>
              <a:rPr lang="en-US" dirty="0" err="1" smtClean="0"/>
              <a:t>Психолог</a:t>
            </a:r>
            <a:r>
              <a:rPr lang="en-US" dirty="0" smtClean="0"/>
              <a:t> в </a:t>
            </a:r>
            <a:r>
              <a:rPr lang="en-US" dirty="0" err="1" smtClean="0"/>
              <a:t>социальной</a:t>
            </a:r>
            <a:r>
              <a:rPr lang="en-US" dirty="0" smtClean="0"/>
              <a:t> </a:t>
            </a:r>
            <a:r>
              <a:rPr lang="en-US" dirty="0" err="1" smtClean="0"/>
              <a:t>сфере</a:t>
            </a:r>
            <a:endParaRPr lang="ru-RU" dirty="0" smtClean="0"/>
          </a:p>
          <a:p>
            <a:r>
              <a:rPr lang="en-US" dirty="0" err="1" smtClean="0"/>
              <a:t>Специалисты</a:t>
            </a:r>
            <a:r>
              <a:rPr lang="en-US" dirty="0" smtClean="0"/>
              <a:t> в </a:t>
            </a:r>
            <a:r>
              <a:rPr lang="en-US" dirty="0" err="1" smtClean="0"/>
              <a:t>области</a:t>
            </a:r>
            <a:r>
              <a:rPr lang="en-US" dirty="0" smtClean="0"/>
              <a:t> </a:t>
            </a:r>
            <a:r>
              <a:rPr lang="en-US" dirty="0" err="1" smtClean="0"/>
              <a:t>подбора</a:t>
            </a:r>
            <a:r>
              <a:rPr lang="en-US" dirty="0" smtClean="0"/>
              <a:t> и </a:t>
            </a:r>
            <a:r>
              <a:rPr lang="en-US" dirty="0" err="1" smtClean="0"/>
              <a:t>использования</a:t>
            </a:r>
            <a:r>
              <a:rPr lang="en-US" dirty="0" smtClean="0"/>
              <a:t> </a:t>
            </a:r>
            <a:r>
              <a:rPr lang="en-US" dirty="0" err="1" smtClean="0"/>
              <a:t>персонала</a:t>
            </a:r>
            <a:endParaRPr lang="ru-RU" dirty="0" smtClean="0"/>
          </a:p>
          <a:p>
            <a:r>
              <a:rPr lang="en-US" dirty="0" err="1" smtClean="0"/>
              <a:t>Управляющие</a:t>
            </a:r>
            <a:r>
              <a:rPr lang="en-US" dirty="0" smtClean="0"/>
              <a:t> </a:t>
            </a:r>
            <a:r>
              <a:rPr lang="en-US" dirty="0" err="1" smtClean="0"/>
              <a:t>трудовыми</a:t>
            </a:r>
            <a:r>
              <a:rPr lang="en-US" dirty="0" smtClean="0"/>
              <a:t> </a:t>
            </a:r>
            <a:r>
              <a:rPr lang="en-US" dirty="0" err="1" smtClean="0"/>
              <a:t>ресурсами</a:t>
            </a:r>
            <a:endParaRPr lang="ru-RU" dirty="0" smtClean="0"/>
          </a:p>
          <a:p>
            <a:r>
              <a:rPr lang="ru-RU" dirty="0" smtClean="0"/>
              <a:t>Специалисты в области подготовки и развития персонала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Базовая (обязательная)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Методология научных исследований  </a:t>
            </a:r>
            <a:endParaRPr lang="ru-RU" dirty="0" smtClean="0"/>
          </a:p>
          <a:p>
            <a:r>
              <a:rPr lang="ru-RU" dirty="0" smtClean="0"/>
              <a:t>Межкультурная </a:t>
            </a:r>
            <a:r>
              <a:rPr lang="ru-RU" dirty="0" smtClean="0"/>
              <a:t>коммуникация в профессиональной деятельности  </a:t>
            </a:r>
            <a:endParaRPr lang="ru-RU" dirty="0" smtClean="0"/>
          </a:p>
          <a:p>
            <a:r>
              <a:rPr lang="ru-RU" dirty="0" smtClean="0"/>
              <a:t>Управление </a:t>
            </a:r>
            <a:r>
              <a:rPr lang="ru-RU" dirty="0" smtClean="0"/>
              <a:t>научно-исследовательской и инновационной деятельностью  </a:t>
            </a:r>
            <a:endParaRPr lang="ru-RU" dirty="0" smtClean="0"/>
          </a:p>
          <a:p>
            <a:r>
              <a:rPr lang="ru-RU" dirty="0" smtClean="0"/>
              <a:t>Иностранный </a:t>
            </a:r>
            <a:r>
              <a:rPr lang="ru-RU" dirty="0" smtClean="0"/>
              <a:t>язык в научной сфере  </a:t>
            </a:r>
            <a:endParaRPr lang="ru-RU" dirty="0" smtClean="0"/>
          </a:p>
          <a:p>
            <a:r>
              <a:rPr lang="ru-RU" dirty="0" smtClean="0"/>
              <a:t>Психология </a:t>
            </a:r>
            <a:r>
              <a:rPr lang="ru-RU" dirty="0" smtClean="0"/>
              <a:t>лидерства  </a:t>
            </a:r>
            <a:endParaRPr lang="ru-RU" dirty="0" smtClean="0"/>
          </a:p>
          <a:p>
            <a:r>
              <a:rPr lang="ru-RU" dirty="0" smtClean="0"/>
              <a:t>Социальная </a:t>
            </a:r>
            <a:r>
              <a:rPr lang="ru-RU" dirty="0" smtClean="0"/>
              <a:t>эпистемология  </a:t>
            </a:r>
            <a:endParaRPr lang="ru-RU" dirty="0" smtClean="0"/>
          </a:p>
          <a:p>
            <a:r>
              <a:rPr lang="ru-RU" dirty="0" smtClean="0"/>
              <a:t>Методы </a:t>
            </a:r>
            <a:r>
              <a:rPr lang="ru-RU" dirty="0" smtClean="0"/>
              <a:t>математической статистики в социальных исследованиях  </a:t>
            </a:r>
            <a:endParaRPr lang="ru-RU" dirty="0" smtClean="0"/>
          </a:p>
          <a:p>
            <a:r>
              <a:rPr lang="ru-RU" dirty="0" smtClean="0"/>
              <a:t>Инновационный </a:t>
            </a:r>
            <a:r>
              <a:rPr lang="ru-RU" dirty="0" smtClean="0"/>
              <a:t>менеджмент  </a:t>
            </a:r>
            <a:endParaRPr lang="ru-RU" dirty="0" smtClean="0"/>
          </a:p>
          <a:p>
            <a:r>
              <a:rPr lang="ru-RU" dirty="0" err="1" smtClean="0"/>
              <a:t>Квалитология</a:t>
            </a:r>
            <a:r>
              <a:rPr lang="ru-RU" dirty="0" smtClean="0"/>
              <a:t> </a:t>
            </a:r>
            <a:r>
              <a:rPr lang="ru-RU" dirty="0" smtClean="0"/>
              <a:t>в социальной работе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Вариативная обязательная часть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Методология теории и практики социальной работы  </a:t>
            </a:r>
            <a:endParaRPr lang="ru-RU" dirty="0" smtClean="0"/>
          </a:p>
          <a:p>
            <a:r>
              <a:rPr lang="ru-RU" dirty="0" smtClean="0"/>
              <a:t>Современные </a:t>
            </a:r>
            <a:r>
              <a:rPr lang="ru-RU" dirty="0" smtClean="0"/>
              <a:t>подходы к управлению системой социального обслуживания и защиты населения  </a:t>
            </a:r>
            <a:endParaRPr lang="ru-RU" dirty="0" smtClean="0"/>
          </a:p>
          <a:p>
            <a:r>
              <a:rPr lang="ru-RU" dirty="0" smtClean="0"/>
              <a:t>Социальная </a:t>
            </a:r>
            <a:r>
              <a:rPr lang="ru-RU" dirty="0" smtClean="0"/>
              <a:t>психология развития  </a:t>
            </a:r>
            <a:endParaRPr lang="ru-RU" dirty="0" smtClean="0"/>
          </a:p>
          <a:p>
            <a:r>
              <a:rPr lang="ru-RU" dirty="0" smtClean="0"/>
              <a:t>Социальная </a:t>
            </a:r>
            <a:r>
              <a:rPr lang="ru-RU" dirty="0" err="1" smtClean="0"/>
              <a:t>акмеология</a:t>
            </a:r>
            <a:r>
              <a:rPr lang="ru-RU" dirty="0" smtClean="0"/>
              <a:t> и геронтология  </a:t>
            </a:r>
            <a:endParaRPr lang="ru-RU" dirty="0" smtClean="0"/>
          </a:p>
          <a:p>
            <a:r>
              <a:rPr lang="ru-RU" dirty="0" smtClean="0"/>
              <a:t>Обучение </a:t>
            </a:r>
            <a:r>
              <a:rPr lang="ru-RU" dirty="0" smtClean="0"/>
              <a:t>и профориентация взрослых: методологические подходы, методики и практики  </a:t>
            </a:r>
            <a:endParaRPr lang="ru-RU" dirty="0" smtClean="0"/>
          </a:p>
          <a:p>
            <a:r>
              <a:rPr lang="ru-RU" dirty="0" smtClean="0"/>
              <a:t>Сохранение </a:t>
            </a:r>
            <a:r>
              <a:rPr lang="ru-RU" dirty="0" smtClean="0"/>
              <a:t>и поддержание физического и психического здоровья населения: мониторинг и социальная профилактика  </a:t>
            </a:r>
            <a:endParaRPr lang="ru-RU" dirty="0" smtClean="0"/>
          </a:p>
          <a:p>
            <a:r>
              <a:rPr lang="ru-RU" dirty="0" smtClean="0"/>
              <a:t>Психология </a:t>
            </a:r>
            <a:r>
              <a:rPr lang="ru-RU" dirty="0" smtClean="0"/>
              <a:t>кризисных и экстремальных ситуаций: психодиагностика и психологическая помощь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Вариативная часть элективных дисциплин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Политическая карта мира и </a:t>
            </a:r>
            <a:r>
              <a:rPr lang="ru-RU" dirty="0" err="1" smtClean="0"/>
              <a:t>этноконфликтология</a:t>
            </a:r>
            <a:r>
              <a:rPr lang="ru-RU" dirty="0" smtClean="0"/>
              <a:t> </a:t>
            </a:r>
            <a:r>
              <a:rPr lang="ru-RU" dirty="0" smtClean="0"/>
              <a:t>/ Социально-экономические </a:t>
            </a:r>
            <a:r>
              <a:rPr lang="ru-RU" dirty="0" smtClean="0"/>
              <a:t>и экологические риски в Арктике </a:t>
            </a:r>
            <a:endParaRPr lang="ru-RU" dirty="0" smtClean="0"/>
          </a:p>
          <a:p>
            <a:r>
              <a:rPr lang="ru-RU" dirty="0" err="1" smtClean="0"/>
              <a:t>Арт-терапевтические</a:t>
            </a:r>
            <a:r>
              <a:rPr lang="ru-RU" dirty="0" smtClean="0"/>
              <a:t> </a:t>
            </a:r>
            <a:r>
              <a:rPr lang="ru-RU" dirty="0" smtClean="0"/>
              <a:t>технологии в социальной работе </a:t>
            </a:r>
            <a:r>
              <a:rPr lang="ru-RU" dirty="0" smtClean="0"/>
              <a:t>/ Индивидуальное </a:t>
            </a:r>
            <a:r>
              <a:rPr lang="ru-RU" dirty="0" smtClean="0"/>
              <a:t>и групповое консультирование в социальной работе  </a:t>
            </a:r>
            <a:endParaRPr lang="ru-RU" b="1" dirty="0" smtClean="0"/>
          </a:p>
          <a:p>
            <a:r>
              <a:rPr lang="ru-RU" dirty="0" smtClean="0"/>
              <a:t>Основы </a:t>
            </a:r>
            <a:r>
              <a:rPr lang="ru-RU" dirty="0" smtClean="0"/>
              <a:t>социального </a:t>
            </a:r>
            <a:r>
              <a:rPr lang="ru-RU" dirty="0" smtClean="0"/>
              <a:t>предпринимательства/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Медиация в социальной работе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Учебная технологическая практика </a:t>
            </a:r>
            <a:endParaRPr lang="ru-RU" dirty="0" smtClean="0"/>
          </a:p>
          <a:p>
            <a:r>
              <a:rPr lang="ru-RU" dirty="0" smtClean="0"/>
              <a:t>Учебная </a:t>
            </a:r>
            <a:r>
              <a:rPr lang="ru-RU" dirty="0" smtClean="0"/>
              <a:t>практика. Научно-исследовательская работа (получение первичных навыков научно-исследовательской работы) </a:t>
            </a:r>
            <a:endParaRPr lang="ru-RU" dirty="0" smtClean="0"/>
          </a:p>
          <a:p>
            <a:r>
              <a:rPr lang="ru-RU" dirty="0" smtClean="0"/>
              <a:t>Производственно-технологическая </a:t>
            </a:r>
            <a:r>
              <a:rPr lang="ru-RU" dirty="0" smtClean="0"/>
              <a:t>практика </a:t>
            </a:r>
            <a:endParaRPr lang="ru-RU" dirty="0" smtClean="0"/>
          </a:p>
          <a:p>
            <a:r>
              <a:rPr lang="ru-RU" dirty="0" smtClean="0"/>
              <a:t>Производственная </a:t>
            </a:r>
            <a:r>
              <a:rPr lang="ru-RU" dirty="0" smtClean="0"/>
              <a:t>преддипломная практика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556</Words>
  <Application>Microsoft Office PowerPoint</Application>
  <PresentationFormat>Экран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Магистерская программа  39.04.02 Социальная работа,  профиль “Социально- психологические основы здоровья и активного долголетия” (годы реализации: 2022-2023 гг.)</vt:lpstr>
      <vt:lpstr>Слайд 2</vt:lpstr>
      <vt:lpstr>Слайд 3</vt:lpstr>
      <vt:lpstr>Слайд 4</vt:lpstr>
      <vt:lpstr>Область применения профессиональных знаний</vt:lpstr>
      <vt:lpstr>Базовая (обязательная) часть</vt:lpstr>
      <vt:lpstr>Вариативная обязательная часть </vt:lpstr>
      <vt:lpstr>Вариативная часть элективных дисциплин </vt:lpstr>
      <vt:lpstr>Практики:</vt:lpstr>
      <vt:lpstr> Профессионально важные качества  </vt:lpstr>
      <vt:lpstr>Качества, препятствующие эффективности профессиональной деятельности</vt:lpstr>
      <vt:lpstr> Перспективы и преимущества профессии на современном рынке труда </vt:lpstr>
      <vt:lpstr>Перечень вступительных испытаний:</vt:lpstr>
      <vt:lpstr>Слайд 14</vt:lpstr>
      <vt:lpstr>Поступайте в магистратуру Института психологии по направлению: 39.04.02 Социальная работа.  Социально-психологические основы здоровья и активного долголетия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Магистерская программа  39.04.02 Социальная работа,  профиль “Социальная и психологическая помощь семье”</dc:title>
  <dc:creator>Любовь Старостина</dc:creator>
  <cp:lastModifiedBy>PC</cp:lastModifiedBy>
  <cp:revision>38</cp:revision>
  <dcterms:modified xsi:type="dcterms:W3CDTF">2022-03-16T09:14:52Z</dcterms:modified>
</cp:coreProperties>
</file>